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58"/>
  </p:notesMasterIdLst>
  <p:sldIdLst>
    <p:sldId id="257" r:id="rId2"/>
    <p:sldId id="295" r:id="rId3"/>
    <p:sldId id="258" r:id="rId4"/>
    <p:sldId id="259" r:id="rId5"/>
    <p:sldId id="260" r:id="rId6"/>
    <p:sldId id="261" r:id="rId7"/>
    <p:sldId id="262" r:id="rId8"/>
    <p:sldId id="264" r:id="rId9"/>
    <p:sldId id="278" r:id="rId10"/>
    <p:sldId id="296" r:id="rId11"/>
    <p:sldId id="267" r:id="rId12"/>
    <p:sldId id="269" r:id="rId13"/>
    <p:sldId id="270" r:id="rId14"/>
    <p:sldId id="271" r:id="rId15"/>
    <p:sldId id="272" r:id="rId16"/>
    <p:sldId id="273" r:id="rId17"/>
    <p:sldId id="274" r:id="rId18"/>
    <p:sldId id="275" r:id="rId19"/>
    <p:sldId id="276" r:id="rId20"/>
    <p:sldId id="304" r:id="rId21"/>
    <p:sldId id="279" r:id="rId22"/>
    <p:sldId id="280" r:id="rId23"/>
    <p:sldId id="281" r:id="rId24"/>
    <p:sldId id="299" r:id="rId25"/>
    <p:sldId id="324" r:id="rId26"/>
    <p:sldId id="325" r:id="rId27"/>
    <p:sldId id="326" r:id="rId28"/>
    <p:sldId id="327" r:id="rId29"/>
    <p:sldId id="322" r:id="rId30"/>
    <p:sldId id="283" r:id="rId31"/>
    <p:sldId id="284" r:id="rId32"/>
    <p:sldId id="285" r:id="rId33"/>
    <p:sldId id="323" r:id="rId34"/>
    <p:sldId id="297" r:id="rId35"/>
    <p:sldId id="298" r:id="rId36"/>
    <p:sldId id="292" r:id="rId37"/>
    <p:sldId id="300" r:id="rId38"/>
    <p:sldId id="301" r:id="rId39"/>
    <p:sldId id="293" r:id="rId40"/>
    <p:sldId id="294" r:id="rId41"/>
    <p:sldId id="305" r:id="rId42"/>
    <p:sldId id="314" r:id="rId43"/>
    <p:sldId id="307" r:id="rId44"/>
    <p:sldId id="312" r:id="rId45"/>
    <p:sldId id="308" r:id="rId46"/>
    <p:sldId id="306" r:id="rId47"/>
    <p:sldId id="309" r:id="rId48"/>
    <p:sldId id="311" r:id="rId49"/>
    <p:sldId id="313" r:id="rId50"/>
    <p:sldId id="315" r:id="rId51"/>
    <p:sldId id="316" r:id="rId52"/>
    <p:sldId id="317" r:id="rId53"/>
    <p:sldId id="318" r:id="rId54"/>
    <p:sldId id="320" r:id="rId55"/>
    <p:sldId id="310" r:id="rId56"/>
    <p:sldId id="302"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295"/>
          </p14:sldIdLst>
        </p14:section>
        <p14:section name="Unsafe code" id="{289697E8-F337-BD48-A8D7-AEB8B93C5BCE}">
          <p14:sldIdLst>
            <p14:sldId id="258"/>
            <p14:sldId id="259"/>
            <p14:sldId id="260"/>
            <p14:sldId id="261"/>
            <p14:sldId id="262"/>
            <p14:sldId id="264"/>
            <p14:sldId id="278"/>
            <p14:sldId id="296"/>
            <p14:sldId id="267"/>
            <p14:sldId id="269"/>
            <p14:sldId id="270"/>
            <p14:sldId id="271"/>
            <p14:sldId id="272"/>
            <p14:sldId id="273"/>
            <p14:sldId id="274"/>
            <p14:sldId id="275"/>
            <p14:sldId id="276"/>
            <p14:sldId id="304"/>
          </p14:sldIdLst>
        </p14:section>
        <p14:section name="Interior mutability" id="{3D740A71-2067-DE49-A820-63C83D6D9319}">
          <p14:sldIdLst>
            <p14:sldId id="279"/>
            <p14:sldId id="280"/>
            <p14:sldId id="281"/>
            <p14:sldId id="299"/>
            <p14:sldId id="324"/>
            <p14:sldId id="325"/>
            <p14:sldId id="326"/>
            <p14:sldId id="327"/>
            <p14:sldId id="322"/>
            <p14:sldId id="283"/>
            <p14:sldId id="284"/>
            <p14:sldId id="285"/>
            <p14:sldId id="323"/>
            <p14:sldId id="297"/>
            <p14:sldId id="298"/>
            <p14:sldId id="292"/>
            <p14:sldId id="300"/>
            <p14:sldId id="301"/>
            <p14:sldId id="293"/>
          </p14:sldIdLst>
        </p14:section>
        <p14:section name="Concurrency" id="{182D454E-F6C8-AE43-BA7D-AEAC5A894348}">
          <p14:sldIdLst>
            <p14:sldId id="294"/>
            <p14:sldId id="305"/>
            <p14:sldId id="314"/>
            <p14:sldId id="307"/>
            <p14:sldId id="312"/>
            <p14:sldId id="308"/>
            <p14:sldId id="306"/>
            <p14:sldId id="309"/>
            <p14:sldId id="311"/>
            <p14:sldId id="313"/>
            <p14:sldId id="315"/>
            <p14:sldId id="316"/>
            <p14:sldId id="317"/>
            <p14:sldId id="318"/>
            <p14:sldId id="320"/>
            <p14:sldId id="310"/>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EDFF"/>
    <a:srgbClr val="72720F"/>
    <a:srgbClr val="ADF4EE"/>
    <a:srgbClr val="00F5F3"/>
    <a:srgbClr val="9CAA58"/>
    <a:srgbClr val="DCEF79"/>
    <a:srgbClr val="F6FFC0"/>
    <a:srgbClr val="F8B69B"/>
    <a:srgbClr val="51510C"/>
    <a:srgbClr val="FFFF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720"/>
    <p:restoredTop sz="88050"/>
  </p:normalViewPr>
  <p:slideViewPr>
    <p:cSldViewPr snapToGrid="0">
      <p:cViewPr varScale="1">
        <p:scale>
          <a:sx n="101" d="100"/>
          <a:sy n="101" d="100"/>
        </p:scale>
        <p:origin x="624" y="240"/>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sv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10/29/24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2</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50</a:t>
            </a:fld>
            <a:endParaRPr lang="en-US"/>
          </a:p>
        </p:txBody>
      </p:sp>
    </p:spTree>
    <p:extLst>
      <p:ext uri="{BB962C8B-B14F-4D97-AF65-F5344CB8AC3E}">
        <p14:creationId xmlns:p14="http://schemas.microsoft.com/office/powerpoint/2010/main" val="1343299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51</a:t>
            </a:fld>
            <a:endParaRPr lang="en-US"/>
          </a:p>
        </p:txBody>
      </p:sp>
    </p:spTree>
    <p:extLst>
      <p:ext uri="{BB962C8B-B14F-4D97-AF65-F5344CB8AC3E}">
        <p14:creationId xmlns:p14="http://schemas.microsoft.com/office/powerpoint/2010/main" val="5364284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52</a:t>
            </a:fld>
            <a:endParaRPr lang="en-US"/>
          </a:p>
        </p:txBody>
      </p:sp>
    </p:spTree>
    <p:extLst>
      <p:ext uri="{BB962C8B-B14F-4D97-AF65-F5344CB8AC3E}">
        <p14:creationId xmlns:p14="http://schemas.microsoft.com/office/powerpoint/2010/main" val="30812071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53</a:t>
            </a:fld>
            <a:endParaRPr lang="en-US"/>
          </a:p>
        </p:txBody>
      </p:sp>
    </p:spTree>
    <p:extLst>
      <p:ext uri="{BB962C8B-B14F-4D97-AF65-F5344CB8AC3E}">
        <p14:creationId xmlns:p14="http://schemas.microsoft.com/office/powerpoint/2010/main" val="18124493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54</a:t>
            </a:fld>
            <a:endParaRPr lang="en-US"/>
          </a:p>
        </p:txBody>
      </p:sp>
    </p:spTree>
    <p:extLst>
      <p:ext uri="{BB962C8B-B14F-4D97-AF65-F5344CB8AC3E}">
        <p14:creationId xmlns:p14="http://schemas.microsoft.com/office/powerpoint/2010/main" val="1762708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55</a:t>
            </a:fld>
            <a:endParaRPr lang="en-US"/>
          </a:p>
        </p:txBody>
      </p:sp>
    </p:spTree>
    <p:extLst>
      <p:ext uri="{BB962C8B-B14F-4D97-AF65-F5344CB8AC3E}">
        <p14:creationId xmlns:p14="http://schemas.microsoft.com/office/powerpoint/2010/main" val="3572840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11</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22</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rest of the section, I want to talk more about these last 2 points. Why does interior mutability not ruin the simplicity of the </a:t>
            </a:r>
            <a:r>
              <a:rPr lang="en-US" dirty="0" err="1"/>
              <a:t>Verus’s</a:t>
            </a:r>
            <a:r>
              <a:rPr lang="en-US" dirty="0"/>
              <a:t> encoding that is otherwise afforded by Rust’s strict aliasing rules?</a:t>
            </a:r>
          </a:p>
        </p:txBody>
      </p:sp>
      <p:sp>
        <p:nvSpPr>
          <p:cNvPr id="4" name="Slide Number Placeholder 3"/>
          <p:cNvSpPr>
            <a:spLocks noGrp="1"/>
          </p:cNvSpPr>
          <p:nvPr>
            <p:ph type="sldNum" sz="quarter" idx="5"/>
          </p:nvPr>
        </p:nvSpPr>
        <p:spPr/>
        <p:txBody>
          <a:bodyPr/>
          <a:lstStyle/>
          <a:p>
            <a:fld id="{F24F1A9D-7E66-9E4A-9F88-5063F1711E7F}" type="slidenum">
              <a:rPr lang="en-US" smtClean="0"/>
              <a:t>28</a:t>
            </a:fld>
            <a:endParaRPr lang="en-US"/>
          </a:p>
        </p:txBody>
      </p:sp>
    </p:spTree>
    <p:extLst>
      <p:ext uri="{BB962C8B-B14F-4D97-AF65-F5344CB8AC3E}">
        <p14:creationId xmlns:p14="http://schemas.microsoft.com/office/powerpoint/2010/main" val="4083199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this is possible is that interior mutability allows for the *encapsulation* of mutation, as in this diagram here. This depicts a library with a type called </a:t>
            </a:r>
            <a:r>
              <a:rPr lang="en-US" dirty="0" err="1"/>
              <a:t>FooObject</a:t>
            </a:r>
            <a:r>
              <a:rPr lang="en-US" dirty="0"/>
              <a:t>, and internally it does some mutation via interior mutability. Meanwhile, the client code operates on a shared reference to </a:t>
            </a:r>
            <a:r>
              <a:rPr lang="en-US" dirty="0" err="1"/>
              <a:t>FooObject</a:t>
            </a:r>
            <a:r>
              <a:rPr lang="en-US" dirty="0"/>
              <a:t>, so we can reason about the client code as if there were no mutation at all. This is sort of hinted at by the name “interior mutability”, i.e., the mutation inside the library code isn’t observed externally. In this sense, interior mutability actually becomes a reasoning *aid*, not a </a:t>
            </a:r>
            <a:r>
              <a:rPr lang="en-US" dirty="0" err="1"/>
              <a:t>complexifier</a:t>
            </a:r>
            <a:r>
              <a:rPr lang="en-US" dirty="0"/>
              <a:t>. [click for speech bubble]</a:t>
            </a:r>
          </a:p>
        </p:txBody>
      </p:sp>
      <p:sp>
        <p:nvSpPr>
          <p:cNvPr id="4" name="Slide Number Placeholder 3"/>
          <p:cNvSpPr>
            <a:spLocks noGrp="1"/>
          </p:cNvSpPr>
          <p:nvPr>
            <p:ph type="sldNum" sz="quarter" idx="5"/>
          </p:nvPr>
        </p:nvSpPr>
        <p:spPr/>
        <p:txBody>
          <a:bodyPr/>
          <a:lstStyle/>
          <a:p>
            <a:fld id="{F24F1A9D-7E66-9E4A-9F88-5063F1711E7F}" type="slidenum">
              <a:rPr lang="en-US" smtClean="0"/>
              <a:t>29</a:t>
            </a:fld>
            <a:endParaRPr lang="en-US"/>
          </a:p>
        </p:txBody>
      </p:sp>
    </p:spTree>
    <p:extLst>
      <p:ext uri="{BB962C8B-B14F-4D97-AF65-F5344CB8AC3E}">
        <p14:creationId xmlns:p14="http://schemas.microsoft.com/office/powerpoint/2010/main" val="31493310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30</a:t>
            </a:fld>
            <a:endParaRPr lang="en-US"/>
          </a:p>
        </p:txBody>
      </p:sp>
    </p:spTree>
    <p:extLst>
      <p:ext uri="{BB962C8B-B14F-4D97-AF65-F5344CB8AC3E}">
        <p14:creationId xmlns:p14="http://schemas.microsoft.com/office/powerpoint/2010/main" val="25213930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40</a:t>
            </a:fld>
            <a:endParaRPr lang="en-US"/>
          </a:p>
        </p:txBody>
      </p:sp>
    </p:spTree>
    <p:extLst>
      <p:ext uri="{BB962C8B-B14F-4D97-AF65-F5344CB8AC3E}">
        <p14:creationId xmlns:p14="http://schemas.microsoft.com/office/powerpoint/2010/main" val="2631132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lock is _multi-threaded_ but it isn’t truly concurrent.</a:t>
            </a:r>
          </a:p>
        </p:txBody>
      </p:sp>
      <p:sp>
        <p:nvSpPr>
          <p:cNvPr id="4" name="Slide Number Placeholder 3"/>
          <p:cNvSpPr>
            <a:spLocks noGrp="1"/>
          </p:cNvSpPr>
          <p:nvPr>
            <p:ph type="sldNum" sz="quarter" idx="5"/>
          </p:nvPr>
        </p:nvSpPr>
        <p:spPr/>
        <p:txBody>
          <a:bodyPr/>
          <a:lstStyle/>
          <a:p>
            <a:fld id="{F24F1A9D-7E66-9E4A-9F88-5063F1711E7F}" type="slidenum">
              <a:rPr lang="en-US" smtClean="0"/>
              <a:t>41</a:t>
            </a:fld>
            <a:endParaRPr lang="en-US"/>
          </a:p>
        </p:txBody>
      </p:sp>
    </p:spTree>
    <p:extLst>
      <p:ext uri="{BB962C8B-B14F-4D97-AF65-F5344CB8AC3E}">
        <p14:creationId xmlns:p14="http://schemas.microsoft.com/office/powerpoint/2010/main" val="17390814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49</a:t>
            </a:fld>
            <a:endParaRPr lang="en-US"/>
          </a:p>
        </p:txBody>
      </p:sp>
    </p:spTree>
    <p:extLst>
      <p:ext uri="{BB962C8B-B14F-4D97-AF65-F5344CB8AC3E}">
        <p14:creationId xmlns:p14="http://schemas.microsoft.com/office/powerpoint/2010/main" val="28925107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5" name="Graphic 4">
            <a:extLst>
              <a:ext uri="{FF2B5EF4-FFF2-40B4-BE49-F238E27FC236}">
                <a16:creationId xmlns:a16="http://schemas.microsoft.com/office/drawing/2014/main" id="{52224B24-45CC-76EC-28F7-26A06FC500A9}"/>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4">
            <a:extLst>
              <a:ext uri="{FF2B5EF4-FFF2-40B4-BE49-F238E27FC236}">
                <a16:creationId xmlns:a16="http://schemas.microsoft.com/office/drawing/2014/main" id="{77A5B17C-D7DB-A0CB-B72E-594F60ADAAC5}"/>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4">
            <a:extLst>
              <a:ext uri="{FF2B5EF4-FFF2-40B4-BE49-F238E27FC236}">
                <a16:creationId xmlns:a16="http://schemas.microsoft.com/office/drawing/2014/main" id="{6EF83C89-6FB8-1321-A5B3-A9FD8116077B}"/>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6" name="Graphic 4">
            <a:extLst>
              <a:ext uri="{FF2B5EF4-FFF2-40B4-BE49-F238E27FC236}">
                <a16:creationId xmlns:a16="http://schemas.microsoft.com/office/drawing/2014/main" id="{939A5460-CD96-62AC-BBF1-9B91E2C1CA4C}"/>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8.svg"/></Relationships>
</file>

<file path=ppt/slides/_rels/slide1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pexels.com/photo/woman-with-headache-3921418/" TargetMode="External"/><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lstStyle/>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src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10</a:t>
            </a:fld>
            <a:endParaRPr lang="en-US" dirty="0"/>
          </a:p>
        </p:txBody>
      </p:sp>
    </p:spTree>
    <p:extLst>
      <p:ext uri="{BB962C8B-B14F-4D97-AF65-F5344CB8AC3E}">
        <p14:creationId xmlns:p14="http://schemas.microsoft.com/office/powerpoint/2010/main" val="2367907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11</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12</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13</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14</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15</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AD250A8A-89CF-53A5-0189-C0AC1719A066}"/>
              </a:ext>
            </a:extLst>
          </p:cNvPr>
          <p:cNvSpPr/>
          <p:nvPr/>
        </p:nvSpPr>
        <p:spPr>
          <a:xfrm>
            <a:off x="6916934" y="4376210"/>
            <a:ext cx="4077325" cy="1372225"/>
          </a:xfrm>
          <a:prstGeom prst="roundRect">
            <a:avLst/>
          </a:prstGeom>
          <a:solidFill>
            <a:schemeClr val="accent2">
              <a:lumMod val="20000"/>
              <a:lumOff val="80000"/>
            </a:schemeClr>
          </a:solidFill>
          <a:ln w="57150">
            <a:solidFill>
              <a:schemeClr val="accent2">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It keeps going, by the way</a:t>
            </a:r>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16</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D64E9D68-CBE5-5A1C-6E2A-FB2C35B398F2}"/>
              </a:ext>
            </a:extLst>
          </p:cNvPr>
          <p:cNvSpPr/>
          <p:nvPr/>
        </p:nvSpPr>
        <p:spPr>
          <a:xfrm>
            <a:off x="3224461" y="2335167"/>
            <a:ext cx="2181729" cy="408034"/>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D4A9A89F-02C4-FA51-7B88-68F625299471}"/>
              </a:ext>
            </a:extLst>
          </p:cNvPr>
          <p:cNvSpPr/>
          <p:nvPr/>
        </p:nvSpPr>
        <p:spPr>
          <a:xfrm>
            <a:off x="3678957" y="2743199"/>
            <a:ext cx="1727233"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17</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18</a:t>
            </a:fld>
            <a:endParaRPr lang="en-US" dirty="0"/>
          </a:p>
        </p:txBody>
      </p:sp>
    </p:spTree>
    <p:extLst>
      <p:ext uri="{BB962C8B-B14F-4D97-AF65-F5344CB8AC3E}">
        <p14:creationId xmlns:p14="http://schemas.microsoft.com/office/powerpoint/2010/main" val="127030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19</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2</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765080" y="933188"/>
            <a:ext cx="6300866" cy="1309222"/>
          </a:xfrm>
        </p:spPr>
        <p:txBody>
          <a:bodyPr>
            <a:normAutofit lnSpcReduction="10000"/>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7878E520-72C8-467F-11DD-E61FF9F8AC12}"/>
              </a:ext>
            </a:extLst>
          </p:cNvPr>
          <p:cNvGrpSpPr/>
          <p:nvPr/>
        </p:nvGrpSpPr>
        <p:grpSpPr>
          <a:xfrm>
            <a:off x="3277360" y="2669883"/>
            <a:ext cx="9954444" cy="1200329"/>
            <a:chOff x="-545131" y="770977"/>
            <a:chExt cx="9954444" cy="1200329"/>
          </a:xfrm>
        </p:grpSpPr>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grpSp>
    </p:spTree>
    <p:extLst>
      <p:ext uri="{BB962C8B-B14F-4D97-AF65-F5344CB8AC3E}">
        <p14:creationId xmlns:p14="http://schemas.microsoft.com/office/powerpoint/2010/main" val="2458059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910210" y="2766218"/>
            <a:ext cx="9836426" cy="1325563"/>
          </a:xfrm>
        </p:spPr>
        <p:txBody>
          <a:bodyPr>
            <a:noAutofit/>
          </a:bodyPr>
          <a:lstStyle/>
          <a:p>
            <a:r>
              <a:rPr lang="en-US" sz="9600" dirty="0"/>
              <a:t>[</a:t>
            </a:r>
            <a:r>
              <a:rPr lang="en-US" sz="9600" dirty="0" err="1"/>
              <a:t>PPtr</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20</a:t>
            </a:fld>
            <a:endParaRPr lang="en-US" dirty="0"/>
          </a:p>
        </p:txBody>
      </p:sp>
    </p:spTree>
    <p:extLst>
      <p:ext uri="{BB962C8B-B14F-4D97-AF65-F5344CB8AC3E}">
        <p14:creationId xmlns:p14="http://schemas.microsoft.com/office/powerpoint/2010/main" val="3162301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21</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22</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239510">
            <a:off x="7009554" y="3640710"/>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0518059">
            <a:off x="6990323" y="3582937"/>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23</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355574" y="2717411"/>
            <a:ext cx="9836426" cy="1325563"/>
          </a:xfrm>
        </p:spPr>
        <p:txBody>
          <a:bodyPr>
            <a:noAutofit/>
          </a:bodyPr>
          <a:lstStyle/>
          <a:p>
            <a:r>
              <a:rPr lang="en-US" sz="9600" dirty="0"/>
              <a:t>[</a:t>
            </a:r>
            <a:r>
              <a:rPr lang="en-US" sz="9600" dirty="0" err="1"/>
              <a:t>RwLock</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24</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latin typeface="Consolas" panose="020B0609020204030204" pitchFamily="49" charset="0"/>
                <a:cs typeface="Consolas" panose="020B0609020204030204" pitchFamily="49" charset="0"/>
              </a:rPr>
              <a:t>Cell</a:t>
            </a:r>
          </a:p>
          <a:p>
            <a:pPr marL="0" indent="0" algn="ctr">
              <a:buNone/>
            </a:pPr>
            <a:r>
              <a:rPr lang="en-US" sz="4000" dirty="0" err="1">
                <a:latin typeface="Consolas" panose="020B0609020204030204" pitchFamily="49" charset="0"/>
                <a:cs typeface="Consolas" panose="020B0609020204030204" pitchFamily="49" charset="0"/>
              </a:rPr>
              <a:t>RefCell</a:t>
            </a:r>
            <a:endParaRPr lang="en-US" sz="4000" dirty="0">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25</a:t>
            </a:fld>
            <a:endParaRPr lang="en-US" dirty="0"/>
          </a:p>
        </p:txBody>
      </p:sp>
    </p:spTree>
    <p:extLst>
      <p:ext uri="{BB962C8B-B14F-4D97-AF65-F5344CB8AC3E}">
        <p14:creationId xmlns:p14="http://schemas.microsoft.com/office/powerpoint/2010/main" val="2305417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26</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Tree>
    <p:extLst>
      <p:ext uri="{BB962C8B-B14F-4D97-AF65-F5344CB8AC3E}">
        <p14:creationId xmlns:p14="http://schemas.microsoft.com/office/powerpoint/2010/main" val="28893732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r>
              <a:rPr lang="en-US" sz="4000" dirty="0" err="1">
                <a:solidFill>
                  <a:schemeClr val="tx2">
                    <a:lumMod val="75000"/>
                    <a:lumOff val="25000"/>
                  </a:schemeClr>
                </a:solidFill>
                <a:latin typeface="Consolas" panose="020B0609020204030204" pitchFamily="49" charset="0"/>
                <a:cs typeface="Consolas" panose="020B0609020204030204" pitchFamily="49" charset="0"/>
              </a:rPr>
              <a:t>UnsafeCell</a:t>
            </a: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27</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10" name="Rounded Rectangular Callout 9">
            <a:extLst>
              <a:ext uri="{FF2B5EF4-FFF2-40B4-BE49-F238E27FC236}">
                <a16:creationId xmlns:a16="http://schemas.microsoft.com/office/drawing/2014/main" id="{D71400D8-07DE-7657-F651-F6EF3356E6F4}"/>
              </a:ext>
            </a:extLst>
          </p:cNvPr>
          <p:cNvSpPr/>
          <p:nvPr/>
        </p:nvSpPr>
        <p:spPr>
          <a:xfrm>
            <a:off x="838200" y="4656503"/>
            <a:ext cx="3009900" cy="1756630"/>
          </a:xfrm>
          <a:prstGeom prst="wedgeRoundRectCallout">
            <a:avLst>
              <a:gd name="adj1" fmla="val 76214"/>
              <a:gd name="adj2" fmla="val -9398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All of these can be approached using invariants </a:t>
            </a:r>
          </a:p>
        </p:txBody>
      </p:sp>
      <p:sp>
        <p:nvSpPr>
          <p:cNvPr id="11" name="Rounded Rectangular Callout 10">
            <a:extLst>
              <a:ext uri="{FF2B5EF4-FFF2-40B4-BE49-F238E27FC236}">
                <a16:creationId xmlns:a16="http://schemas.microsoft.com/office/drawing/2014/main" id="{225709F8-D90C-AA7C-595E-5A5445E84B30}"/>
              </a:ext>
            </a:extLst>
          </p:cNvPr>
          <p:cNvSpPr/>
          <p:nvPr/>
        </p:nvSpPr>
        <p:spPr>
          <a:xfrm>
            <a:off x="8204199" y="4956112"/>
            <a:ext cx="3009900" cy="1457021"/>
          </a:xfrm>
          <a:prstGeom prst="wedgeRoundRectCallout">
            <a:avLst>
              <a:gd name="adj1" fmla="val -63449"/>
              <a:gd name="adj2" fmla="val -18411"/>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Aside: </a:t>
            </a:r>
            <a:r>
              <a:rPr lang="en-US" sz="2400" dirty="0"/>
              <a:t>This needs a different bag-of-tricks (</a:t>
            </a:r>
            <a:r>
              <a:rPr lang="en-US" sz="2000" dirty="0" err="1">
                <a:latin typeface="Consolas" panose="020B0609020204030204" pitchFamily="49" charset="0"/>
                <a:cs typeface="Consolas" panose="020B0609020204030204" pitchFamily="49" charset="0"/>
              </a:rPr>
              <a:t>PointsTo</a:t>
            </a:r>
            <a:r>
              <a:rPr lang="en-US" sz="2400" dirty="0"/>
              <a:t>)</a:t>
            </a:r>
          </a:p>
        </p:txBody>
      </p:sp>
    </p:spTree>
    <p:extLst>
      <p:ext uri="{BB962C8B-B14F-4D97-AF65-F5344CB8AC3E}">
        <p14:creationId xmlns:p14="http://schemas.microsoft.com/office/powerpoint/2010/main" val="216754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highlight>
                  <a:srgbClr val="FFFF00"/>
                </a:highlight>
              </a:rPr>
              <a:t>This is good, because unrestricted mutation-through-&amp; would ruin all the theory behind </a:t>
            </a:r>
            <a:r>
              <a:rPr lang="en-US" dirty="0" err="1">
                <a:highlight>
                  <a:srgbClr val="FFFF00"/>
                </a:highlight>
              </a:rPr>
              <a:t>Verus’s</a:t>
            </a:r>
            <a:r>
              <a:rPr lang="en-US" dirty="0">
                <a:highlight>
                  <a:srgbClr val="FFFF00"/>
                </a:highlight>
              </a:rPr>
              <a:t> encoding</a:t>
            </a:r>
          </a:p>
          <a:p>
            <a:r>
              <a:rPr lang="en-US" dirty="0">
                <a:highlight>
                  <a:srgbClr val="FFFF00"/>
                </a:highlight>
              </a:rPr>
              <a:t>As it is, we can restrict the additional complexity </a:t>
            </a:r>
            <a:r>
              <a:rPr lang="en-US" b="1" dirty="0">
                <a:highlight>
                  <a:srgbClr val="FFFF00"/>
                </a:highlight>
              </a:rPr>
              <a:t>only</a:t>
            </a:r>
            <a:r>
              <a:rPr lang="en-US" dirty="0">
                <a:highlight>
                  <a:srgbClr val="FFFF00"/>
                </a:highlight>
              </a:rPr>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28</a:t>
            </a:fld>
            <a:endParaRPr lang="en-US" dirty="0"/>
          </a:p>
        </p:txBody>
      </p:sp>
    </p:spTree>
    <p:extLst>
      <p:ext uri="{BB962C8B-B14F-4D97-AF65-F5344CB8AC3E}">
        <p14:creationId xmlns:p14="http://schemas.microsoft.com/office/powerpoint/2010/main" val="34642785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C238F-5E4C-7F08-43B7-B7EC8D26BEC5}"/>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E2F4DC1B-61EF-6F52-A6E7-4E812AB3DABD}"/>
              </a:ext>
            </a:extLst>
          </p:cNvPr>
          <p:cNvSpPr>
            <a:spLocks noGrp="1"/>
          </p:cNvSpPr>
          <p:nvPr>
            <p:ph type="sldNum" sz="quarter" idx="10"/>
          </p:nvPr>
        </p:nvSpPr>
        <p:spPr/>
        <p:txBody>
          <a:bodyPr/>
          <a:lstStyle/>
          <a:p>
            <a:fld id="{6244B543-AA52-EB47-B3A9-0A2A6FE25F7B}" type="slidenum">
              <a:rPr lang="en-US" smtClean="0"/>
              <a:t>29</a:t>
            </a:fld>
            <a:endParaRPr lang="en-US" dirty="0"/>
          </a:p>
        </p:txBody>
      </p:sp>
      <p:sp>
        <p:nvSpPr>
          <p:cNvPr id="6" name="Rectangle 5">
            <a:extLst>
              <a:ext uri="{FF2B5EF4-FFF2-40B4-BE49-F238E27FC236}">
                <a16:creationId xmlns:a16="http://schemas.microsoft.com/office/drawing/2014/main" id="{BCE2CABC-A71E-6651-0D97-2CF19EF172D6}"/>
              </a:ext>
            </a:extLst>
          </p:cNvPr>
          <p:cNvSpPr/>
          <p:nvPr/>
        </p:nvSpPr>
        <p:spPr>
          <a:xfrm>
            <a:off x="2698750" y="4702595"/>
            <a:ext cx="6902450" cy="1409700"/>
          </a:xfrm>
          <a:prstGeom prst="rect">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3A4177A9-9629-D06F-4BAF-8EB46AD2A67F}"/>
              </a:ext>
            </a:extLst>
          </p:cNvPr>
          <p:cNvSpPr/>
          <p:nvPr/>
        </p:nvSpPr>
        <p:spPr>
          <a:xfrm>
            <a:off x="2698750" y="2213396"/>
            <a:ext cx="6794500" cy="1595437"/>
          </a:xfrm>
          <a:prstGeom prst="rect">
            <a:avLst/>
          </a:prstGeom>
          <a:solidFill>
            <a:schemeClr val="accent6">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Down Arrow 7">
            <a:extLst>
              <a:ext uri="{FF2B5EF4-FFF2-40B4-BE49-F238E27FC236}">
                <a16:creationId xmlns:a16="http://schemas.microsoft.com/office/drawing/2014/main" id="{CB0EFC54-4B8B-96C5-8C2E-F30B22DF45D9}"/>
              </a:ext>
            </a:extLst>
          </p:cNvPr>
          <p:cNvSpPr/>
          <p:nvPr/>
        </p:nvSpPr>
        <p:spPr>
          <a:xfrm>
            <a:off x="1358900" y="4029526"/>
            <a:ext cx="419100" cy="482600"/>
          </a:xfrm>
          <a:prstGeom prst="down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TextBox 8">
            <a:extLst>
              <a:ext uri="{FF2B5EF4-FFF2-40B4-BE49-F238E27FC236}">
                <a16:creationId xmlns:a16="http://schemas.microsoft.com/office/drawing/2014/main" id="{324B032A-F7D3-E0BB-D312-BD24B6ADD96F}"/>
              </a:ext>
            </a:extLst>
          </p:cNvPr>
          <p:cNvSpPr txBox="1"/>
          <p:nvPr/>
        </p:nvSpPr>
        <p:spPr>
          <a:xfrm>
            <a:off x="270818" y="3947660"/>
            <a:ext cx="1058562" cy="646331"/>
          </a:xfrm>
          <a:prstGeom prst="rect">
            <a:avLst/>
          </a:prstGeom>
          <a:noFill/>
        </p:spPr>
        <p:txBody>
          <a:bodyPr wrap="square" rtlCol="0">
            <a:spAutoFit/>
          </a:bodyPr>
          <a:lstStyle/>
          <a:p>
            <a:pPr algn="ctr"/>
            <a:r>
              <a:rPr lang="en-US" dirty="0"/>
              <a:t>Depends on</a:t>
            </a:r>
          </a:p>
        </p:txBody>
      </p:sp>
      <p:sp>
        <p:nvSpPr>
          <p:cNvPr id="10" name="TextBox 9">
            <a:extLst>
              <a:ext uri="{FF2B5EF4-FFF2-40B4-BE49-F238E27FC236}">
                <a16:creationId xmlns:a16="http://schemas.microsoft.com/office/drawing/2014/main" id="{5A87F25A-9442-FD16-B93E-7AF93F83742E}"/>
              </a:ext>
            </a:extLst>
          </p:cNvPr>
          <p:cNvSpPr txBox="1"/>
          <p:nvPr/>
        </p:nvSpPr>
        <p:spPr>
          <a:xfrm>
            <a:off x="800099" y="2643906"/>
            <a:ext cx="1790700" cy="461665"/>
          </a:xfrm>
          <a:prstGeom prst="rect">
            <a:avLst/>
          </a:prstGeom>
          <a:noFill/>
        </p:spPr>
        <p:txBody>
          <a:bodyPr wrap="square" rtlCol="0">
            <a:spAutoFit/>
          </a:bodyPr>
          <a:lstStyle/>
          <a:p>
            <a:r>
              <a:rPr lang="en-US" sz="2400" b="1" dirty="0">
                <a:solidFill>
                  <a:schemeClr val="accent6">
                    <a:lumMod val="75000"/>
                  </a:schemeClr>
                </a:solidFill>
              </a:rPr>
              <a:t>Client code</a:t>
            </a:r>
          </a:p>
        </p:txBody>
      </p:sp>
      <p:sp>
        <p:nvSpPr>
          <p:cNvPr id="11" name="TextBox 10">
            <a:extLst>
              <a:ext uri="{FF2B5EF4-FFF2-40B4-BE49-F238E27FC236}">
                <a16:creationId xmlns:a16="http://schemas.microsoft.com/office/drawing/2014/main" id="{42779B0D-06D7-FBBD-077A-5104FA3B2DAA}"/>
              </a:ext>
            </a:extLst>
          </p:cNvPr>
          <p:cNvSpPr txBox="1"/>
          <p:nvPr/>
        </p:nvSpPr>
        <p:spPr>
          <a:xfrm>
            <a:off x="800100" y="5197946"/>
            <a:ext cx="1790700" cy="461665"/>
          </a:xfrm>
          <a:prstGeom prst="rect">
            <a:avLst/>
          </a:prstGeom>
          <a:noFill/>
        </p:spPr>
        <p:txBody>
          <a:bodyPr wrap="square" rtlCol="0">
            <a:spAutoFit/>
          </a:bodyPr>
          <a:lstStyle/>
          <a:p>
            <a:r>
              <a:rPr lang="en-US" sz="2400" b="1" dirty="0">
                <a:solidFill>
                  <a:schemeClr val="accent5">
                    <a:lumMod val="75000"/>
                  </a:schemeClr>
                </a:solidFill>
              </a:rPr>
              <a:t>Library code</a:t>
            </a:r>
          </a:p>
        </p:txBody>
      </p:sp>
      <p:sp>
        <p:nvSpPr>
          <p:cNvPr id="12" name="TextBox 11">
            <a:extLst>
              <a:ext uri="{FF2B5EF4-FFF2-40B4-BE49-F238E27FC236}">
                <a16:creationId xmlns:a16="http://schemas.microsoft.com/office/drawing/2014/main" id="{F57B0984-69D4-C9BF-1A36-1D0986D96986}"/>
              </a:ext>
            </a:extLst>
          </p:cNvPr>
          <p:cNvSpPr txBox="1"/>
          <p:nvPr/>
        </p:nvSpPr>
        <p:spPr>
          <a:xfrm>
            <a:off x="3892550" y="2962210"/>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3" name="TextBox 12">
            <a:extLst>
              <a:ext uri="{FF2B5EF4-FFF2-40B4-BE49-F238E27FC236}">
                <a16:creationId xmlns:a16="http://schemas.microsoft.com/office/drawing/2014/main" id="{AAF48F25-9D35-6901-B23A-2C828BFD72ED}"/>
              </a:ext>
            </a:extLst>
          </p:cNvPr>
          <p:cNvSpPr txBox="1"/>
          <p:nvPr/>
        </p:nvSpPr>
        <p:spPr>
          <a:xfrm>
            <a:off x="5302252" y="2427063"/>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4" name="TextBox 13">
            <a:extLst>
              <a:ext uri="{FF2B5EF4-FFF2-40B4-BE49-F238E27FC236}">
                <a16:creationId xmlns:a16="http://schemas.microsoft.com/office/drawing/2014/main" id="{4F298E30-4AD3-43F0-7E9F-9C7D59A3E2A8}"/>
              </a:ext>
            </a:extLst>
          </p:cNvPr>
          <p:cNvSpPr txBox="1"/>
          <p:nvPr/>
        </p:nvSpPr>
        <p:spPr>
          <a:xfrm>
            <a:off x="6305550" y="3305615"/>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495AE866-47F0-2C1D-50A7-7FBA8E2AE6F8}"/>
              </a:ext>
            </a:extLst>
          </p:cNvPr>
          <p:cNvSpPr txBox="1"/>
          <p:nvPr/>
        </p:nvSpPr>
        <p:spPr>
          <a:xfrm>
            <a:off x="2768600" y="4815914"/>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struct </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6" name="Oval 15">
            <a:extLst>
              <a:ext uri="{FF2B5EF4-FFF2-40B4-BE49-F238E27FC236}">
                <a16:creationId xmlns:a16="http://schemas.microsoft.com/office/drawing/2014/main" id="{880408DD-F789-BBC7-33C3-B9B86A83ED07}"/>
              </a:ext>
            </a:extLst>
          </p:cNvPr>
          <p:cNvSpPr/>
          <p:nvPr/>
        </p:nvSpPr>
        <p:spPr>
          <a:xfrm>
            <a:off x="5327138" y="5513249"/>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Oval 16">
            <a:extLst>
              <a:ext uri="{FF2B5EF4-FFF2-40B4-BE49-F238E27FC236}">
                <a16:creationId xmlns:a16="http://schemas.microsoft.com/office/drawing/2014/main" id="{07518152-0D97-1979-1AFC-5FBFDD4CBFEE}"/>
              </a:ext>
            </a:extLst>
          </p:cNvPr>
          <p:cNvSpPr/>
          <p:nvPr/>
        </p:nvSpPr>
        <p:spPr>
          <a:xfrm>
            <a:off x="6133590" y="5513249"/>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4D2225A2-9DF3-279F-9D4C-289494C68518}"/>
              </a:ext>
            </a:extLst>
          </p:cNvPr>
          <p:cNvCxnSpPr/>
          <p:nvPr/>
        </p:nvCxnSpPr>
        <p:spPr>
          <a:xfrm>
            <a:off x="5727188" y="5678349"/>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0" name="Oval 19">
            <a:extLst>
              <a:ext uri="{FF2B5EF4-FFF2-40B4-BE49-F238E27FC236}">
                <a16:creationId xmlns:a16="http://schemas.microsoft.com/office/drawing/2014/main" id="{E0EFA8DD-3391-886B-13FB-57936D91E541}"/>
              </a:ext>
            </a:extLst>
          </p:cNvPr>
          <p:cNvSpPr/>
          <p:nvPr/>
        </p:nvSpPr>
        <p:spPr>
          <a:xfrm>
            <a:off x="6952742" y="5496583"/>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3F55BD6A-59CF-0DBD-76F7-412DEBC12698}"/>
              </a:ext>
            </a:extLst>
          </p:cNvPr>
          <p:cNvCxnSpPr/>
          <p:nvPr/>
        </p:nvCxnSpPr>
        <p:spPr>
          <a:xfrm>
            <a:off x="6546340" y="5661683"/>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2" name="Oval 21">
            <a:extLst>
              <a:ext uri="{FF2B5EF4-FFF2-40B4-BE49-F238E27FC236}">
                <a16:creationId xmlns:a16="http://schemas.microsoft.com/office/drawing/2014/main" id="{207CD090-1520-1B67-94BE-99F5EC89EB01}"/>
              </a:ext>
            </a:extLst>
          </p:cNvPr>
          <p:cNvSpPr/>
          <p:nvPr/>
        </p:nvSpPr>
        <p:spPr>
          <a:xfrm>
            <a:off x="7771894" y="5483883"/>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C0E3E9AF-FE77-5241-02AC-951F17C5602E}"/>
              </a:ext>
            </a:extLst>
          </p:cNvPr>
          <p:cNvCxnSpPr/>
          <p:nvPr/>
        </p:nvCxnSpPr>
        <p:spPr>
          <a:xfrm>
            <a:off x="7365492" y="5648983"/>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4" name="Oval 23">
            <a:extLst>
              <a:ext uri="{FF2B5EF4-FFF2-40B4-BE49-F238E27FC236}">
                <a16:creationId xmlns:a16="http://schemas.microsoft.com/office/drawing/2014/main" id="{C4545A79-5714-2E68-8BC7-D9F30D19BDCB}"/>
              </a:ext>
            </a:extLst>
          </p:cNvPr>
          <p:cNvSpPr/>
          <p:nvPr/>
        </p:nvSpPr>
        <p:spPr>
          <a:xfrm>
            <a:off x="8575164" y="5496583"/>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E1284488-8219-0C99-7E5D-5D6DEE4FA15A}"/>
              </a:ext>
            </a:extLst>
          </p:cNvPr>
          <p:cNvCxnSpPr/>
          <p:nvPr/>
        </p:nvCxnSpPr>
        <p:spPr>
          <a:xfrm>
            <a:off x="8168762" y="5661683"/>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A97352C1-B13B-E028-BCC2-FC074B8F7F28}"/>
              </a:ext>
            </a:extLst>
          </p:cNvPr>
          <p:cNvSpPr txBox="1"/>
          <p:nvPr/>
        </p:nvSpPr>
        <p:spPr>
          <a:xfrm>
            <a:off x="7200900" y="2747857"/>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32" name="Rounded Rectangular Callout 31">
            <a:extLst>
              <a:ext uri="{FF2B5EF4-FFF2-40B4-BE49-F238E27FC236}">
                <a16:creationId xmlns:a16="http://schemas.microsoft.com/office/drawing/2014/main" id="{908E3B6E-E05E-861D-F83C-CBCA37499B56}"/>
              </a:ext>
            </a:extLst>
          </p:cNvPr>
          <p:cNvSpPr/>
          <p:nvPr/>
        </p:nvSpPr>
        <p:spPr>
          <a:xfrm>
            <a:off x="10248900" y="2162499"/>
            <a:ext cx="1803400" cy="1381770"/>
          </a:xfrm>
          <a:prstGeom prst="wedgeRoundRectCallout">
            <a:avLst>
              <a:gd name="adj1" fmla="val -135355"/>
              <a:gd name="adj2" fmla="val 8658"/>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Immutable objects are easier to reason about</a:t>
            </a:r>
          </a:p>
        </p:txBody>
      </p:sp>
      <p:sp>
        <p:nvSpPr>
          <p:cNvPr id="3" name="TextBox 2">
            <a:extLst>
              <a:ext uri="{FF2B5EF4-FFF2-40B4-BE49-F238E27FC236}">
                <a16:creationId xmlns:a16="http://schemas.microsoft.com/office/drawing/2014/main" id="{5E11FE82-1684-380C-BD2B-633ABB905A9A}"/>
              </a:ext>
            </a:extLst>
          </p:cNvPr>
          <p:cNvSpPr txBox="1"/>
          <p:nvPr/>
        </p:nvSpPr>
        <p:spPr>
          <a:xfrm>
            <a:off x="3391019" y="5440428"/>
            <a:ext cx="1985995" cy="369332"/>
          </a:xfrm>
          <a:prstGeom prst="rect">
            <a:avLst/>
          </a:prstGeom>
          <a:noFill/>
        </p:spPr>
        <p:txBody>
          <a:bodyPr wrap="square" rtlCol="0">
            <a:spAutoFit/>
          </a:bodyPr>
          <a:lstStyle/>
          <a:p>
            <a:r>
              <a:rPr lang="en-US" dirty="0"/>
              <a:t>Interior mutation:</a:t>
            </a:r>
          </a:p>
        </p:txBody>
      </p:sp>
    </p:spTree>
    <p:extLst>
      <p:ext uri="{BB962C8B-B14F-4D97-AF65-F5344CB8AC3E}">
        <p14:creationId xmlns:p14="http://schemas.microsoft.com/office/powerpoint/2010/main" val="241562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3</a:t>
            </a:fld>
            <a:endParaRPr lang="en-US" dirty="0"/>
          </a:p>
        </p:txBody>
      </p:sp>
    </p:spTree>
    <p:extLst>
      <p:ext uri="{BB962C8B-B14F-4D97-AF65-F5344CB8AC3E}">
        <p14:creationId xmlns:p14="http://schemas.microsoft.com/office/powerpoint/2010/main" val="17055186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30</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340600" y="1573967"/>
            <a:ext cx="4126875" cy="1442285"/>
          </a:xfrm>
          <a:prstGeom prst="wedgeRoundRectCallout">
            <a:avLst>
              <a:gd name="adj1" fmla="val -79071"/>
              <a:gd name="adj2" fmla="val -2480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Suppose we have some expensive but </a:t>
            </a:r>
            <a:r>
              <a:rPr lang="en-US" sz="2400" b="1" dirty="0"/>
              <a:t>deterministic</a:t>
            </a:r>
            <a:r>
              <a:rPr lang="en-US" sz="2400"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6" y="3097082"/>
            <a:ext cx="3999043" cy="1589218"/>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can </a:t>
            </a:r>
            <a:r>
              <a:rPr lang="en-US" sz="2400" b="1" dirty="0"/>
              <a:t>memorize</a:t>
            </a:r>
            <a:r>
              <a:rPr lang="en-US" sz="2400" dirty="0"/>
              <a:t> the results — lazily populate a lookup-table of results, as-needed </a:t>
            </a:r>
          </a:p>
        </p:txBody>
      </p:sp>
    </p:spTree>
    <p:extLst>
      <p:ext uri="{BB962C8B-B14F-4D97-AF65-F5344CB8AC3E}">
        <p14:creationId xmlns:p14="http://schemas.microsoft.com/office/powerpoint/2010/main" val="35728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19" end="1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5" end="15"/>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6" end="1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 —</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31</a:t>
            </a:fld>
            <a:endParaRPr lang="en-US" dirty="0"/>
          </a:p>
        </p:txBody>
      </p:sp>
    </p:spTree>
    <p:extLst>
      <p:ext uri="{BB962C8B-B14F-4D97-AF65-F5344CB8AC3E}">
        <p14:creationId xmlns:p14="http://schemas.microsoft.com/office/powerpoint/2010/main" val="40551680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32</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453621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33</a:t>
            </a:fld>
            <a:endParaRPr lang="en-US" dirty="0"/>
          </a:p>
        </p:txBody>
      </p:sp>
    </p:spTree>
    <p:extLst>
      <p:ext uri="{BB962C8B-B14F-4D97-AF65-F5344CB8AC3E}">
        <p14:creationId xmlns:p14="http://schemas.microsoft.com/office/powerpoint/2010/main" val="624877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34</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291570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35</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8" name="Rounded Rectangle 7">
            <a:extLst>
              <a:ext uri="{FF2B5EF4-FFF2-40B4-BE49-F238E27FC236}">
                <a16:creationId xmlns:a16="http://schemas.microsoft.com/office/drawing/2014/main" id="{0C9F334E-2974-6117-98AF-DBB12E556291}"/>
              </a:ext>
            </a:extLst>
          </p:cNvPr>
          <p:cNvSpPr/>
          <p:nvPr/>
        </p:nvSpPr>
        <p:spPr>
          <a:xfrm>
            <a:off x="7516318" y="1916412"/>
            <a:ext cx="3837482" cy="2173574"/>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Which type you want to use depends on your specific requirements, but verification will likely use the same basic idea in any case.</a:t>
            </a:r>
            <a:endParaRPr lang="en-US" sz="2000" dirty="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4254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Adding a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36</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29816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484622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54833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Adding a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37</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44254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11919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579722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mutation is encapsulated</a:t>
            </a:r>
          </a:p>
        </p:txBody>
      </p:sp>
    </p:spTree>
    <p:extLst>
      <p:ext uri="{BB962C8B-B14F-4D97-AF65-F5344CB8AC3E}">
        <p14:creationId xmlns:p14="http://schemas.microsoft.com/office/powerpoint/2010/main" val="3910659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38</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3" name="Rounded Rectangular Callout 2">
            <a:extLst>
              <a:ext uri="{FF2B5EF4-FFF2-40B4-BE49-F238E27FC236}">
                <a16:creationId xmlns:a16="http://schemas.microsoft.com/office/drawing/2014/main" id="{D6E6504D-9AE2-40B5-74F4-01B615763C44}"/>
              </a:ext>
            </a:extLst>
          </p:cNvPr>
          <p:cNvSpPr/>
          <p:nvPr/>
        </p:nvSpPr>
        <p:spPr>
          <a:xfrm>
            <a:off x="7237605" y="1943436"/>
            <a:ext cx="4507832" cy="1963987"/>
          </a:xfrm>
          <a:prstGeom prst="wedgeRoundRectCallout">
            <a:avLst>
              <a:gd name="adj1" fmla="val -87236"/>
              <a:gd name="adj2" fmla="val -2011"/>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To prove the spec, we can apply a lock invariant here</a:t>
            </a:r>
          </a:p>
        </p:txBody>
      </p:sp>
    </p:spTree>
    <p:extLst>
      <p:ext uri="{BB962C8B-B14F-4D97-AF65-F5344CB8AC3E}">
        <p14:creationId xmlns:p14="http://schemas.microsoft.com/office/powerpoint/2010/main" val="34621643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E9EB-8533-F925-1979-EC2C4599FDE5}"/>
              </a:ext>
            </a:extLst>
          </p:cNvPr>
          <p:cNvSpPr>
            <a:spLocks noGrp="1"/>
          </p:cNvSpPr>
          <p:nvPr>
            <p:ph type="title"/>
          </p:nvPr>
        </p:nvSpPr>
        <p:spPr/>
        <p:txBody>
          <a:bodyPr/>
          <a:lstStyle/>
          <a:p>
            <a:r>
              <a:rPr lang="en-US" dirty="0"/>
              <a:t>One last question</a:t>
            </a:r>
          </a:p>
        </p:txBody>
      </p:sp>
      <p:sp>
        <p:nvSpPr>
          <p:cNvPr id="3" name="Content Placeholder 2">
            <a:extLst>
              <a:ext uri="{FF2B5EF4-FFF2-40B4-BE49-F238E27FC236}">
                <a16:creationId xmlns:a16="http://schemas.microsoft.com/office/drawing/2014/main" id="{9C2C71F5-3E3F-CB6C-63C4-2A5E0C2C0485}"/>
              </a:ext>
            </a:extLst>
          </p:cNvPr>
          <p:cNvSpPr>
            <a:spLocks noGrp="1"/>
          </p:cNvSpPr>
          <p:nvPr>
            <p:ph idx="1"/>
          </p:nvPr>
        </p:nvSpPr>
        <p:spPr/>
        <p:txBody>
          <a:bodyPr/>
          <a:lstStyle/>
          <a:p>
            <a:pPr marL="0" indent="0">
              <a:buNone/>
            </a:pPr>
            <a:r>
              <a:rPr lang="en-US" dirty="0" err="1"/>
              <a:t>Verus</a:t>
            </a:r>
            <a:r>
              <a:rPr lang="en-US" dirty="0"/>
              <a:t> relies on this property — “shared XOR mutable,” that no state is mutable and shared at the same time — for its efficient SMT encoding.</a:t>
            </a:r>
          </a:p>
          <a:p>
            <a:pPr marL="0" indent="0">
              <a:buNone/>
            </a:pPr>
            <a:endParaRPr lang="en-US" dirty="0"/>
          </a:p>
          <a:p>
            <a:pPr marL="0" indent="0">
              <a:buNone/>
            </a:pPr>
            <a:r>
              <a:rPr lang="en-US" dirty="0"/>
              <a:t>Interior mutability breaks this property, yet </a:t>
            </a:r>
            <a:r>
              <a:rPr lang="en-US" dirty="0" err="1"/>
              <a:t>Verus</a:t>
            </a:r>
            <a:r>
              <a:rPr lang="en-US" dirty="0"/>
              <a:t> can still support it. </a:t>
            </a:r>
            <a:r>
              <a:rPr lang="en-US" dirty="0">
                <a:solidFill>
                  <a:srgbClr val="C00000"/>
                </a:solidFill>
              </a:rPr>
              <a:t>How is this possible?</a:t>
            </a:r>
          </a:p>
        </p:txBody>
      </p:sp>
      <p:sp>
        <p:nvSpPr>
          <p:cNvPr id="4" name="Slide Number Placeholder 3">
            <a:extLst>
              <a:ext uri="{FF2B5EF4-FFF2-40B4-BE49-F238E27FC236}">
                <a16:creationId xmlns:a16="http://schemas.microsoft.com/office/drawing/2014/main" id="{9C30F426-0961-88DD-8170-412D1DBD9F61}"/>
              </a:ext>
            </a:extLst>
          </p:cNvPr>
          <p:cNvSpPr>
            <a:spLocks noGrp="1"/>
          </p:cNvSpPr>
          <p:nvPr>
            <p:ph type="sldNum" sz="quarter" idx="10"/>
          </p:nvPr>
        </p:nvSpPr>
        <p:spPr/>
        <p:txBody>
          <a:bodyPr/>
          <a:lstStyle/>
          <a:p>
            <a:fld id="{6244B543-AA52-EB47-B3A9-0A2A6FE25F7B}" type="slidenum">
              <a:rPr lang="en-US" smtClean="0"/>
              <a:t>39</a:t>
            </a:fld>
            <a:endParaRPr lang="en-US" dirty="0"/>
          </a:p>
        </p:txBody>
      </p:sp>
    </p:spTree>
    <p:extLst>
      <p:ext uri="{BB962C8B-B14F-4D97-AF65-F5344CB8AC3E}">
        <p14:creationId xmlns:p14="http://schemas.microsoft.com/office/powerpoint/2010/main" val="3661935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187575"/>
            <a:ext cx="10515600" cy="4351338"/>
          </a:xfrm>
          <a:scene3d>
            <a:camera prst="orthographicFront"/>
            <a:lightRig rig="threePt" dir="t"/>
          </a:scene3d>
          <a:sp3d>
            <a:bevelT/>
          </a:sp3d>
        </p:spPr>
        <p:txBody>
          <a:bodyPr>
            <a:normAutofit/>
          </a:bodyPr>
          <a:lstStyle/>
          <a:p>
            <a:pPr marL="0" indent="0">
              <a:buNone/>
            </a:pPr>
            <a:r>
              <a:rPr lang="en-US" sz="16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October Crow" panose="02000500000000000000" pitchFamily="2" charset="77"/>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4</a:t>
            </a:fld>
            <a:endParaRPr lang="en-US" dirty="0"/>
          </a:p>
        </p:txBody>
      </p:sp>
    </p:spTree>
    <p:extLst>
      <p:ext uri="{BB962C8B-B14F-4D97-AF65-F5344CB8AC3E}">
        <p14:creationId xmlns:p14="http://schemas.microsoft.com/office/powerpoint/2010/main" val="30516366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40</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4E6B-C98A-7D24-05CD-6843D3EF9A3D}"/>
              </a:ext>
            </a:extLst>
          </p:cNvPr>
          <p:cNvSpPr>
            <a:spLocks noGrp="1"/>
          </p:cNvSpPr>
          <p:nvPr>
            <p:ph type="title"/>
          </p:nvPr>
        </p:nvSpPr>
        <p:spPr/>
        <p:txBody>
          <a:bodyPr/>
          <a:lstStyle/>
          <a:p>
            <a:r>
              <a:rPr lang="en-US" dirty="0"/>
              <a:t>We already covered locks actually …</a:t>
            </a:r>
          </a:p>
        </p:txBody>
      </p:sp>
      <p:sp>
        <p:nvSpPr>
          <p:cNvPr id="4" name="Slide Number Placeholder 3">
            <a:extLst>
              <a:ext uri="{FF2B5EF4-FFF2-40B4-BE49-F238E27FC236}">
                <a16:creationId xmlns:a16="http://schemas.microsoft.com/office/drawing/2014/main" id="{D0D5BB51-5477-93B1-B9BF-F125CCC74161}"/>
              </a:ext>
            </a:extLst>
          </p:cNvPr>
          <p:cNvSpPr>
            <a:spLocks noGrp="1"/>
          </p:cNvSpPr>
          <p:nvPr>
            <p:ph type="sldNum" sz="quarter" idx="10"/>
          </p:nvPr>
        </p:nvSpPr>
        <p:spPr/>
        <p:txBody>
          <a:bodyPr/>
          <a:lstStyle/>
          <a:p>
            <a:fld id="{6244B543-AA52-EB47-B3A9-0A2A6FE25F7B}" type="slidenum">
              <a:rPr lang="en-US" smtClean="0"/>
              <a:t>41</a:t>
            </a:fld>
            <a:endParaRPr lang="en-US" dirty="0"/>
          </a:p>
        </p:txBody>
      </p:sp>
      <p:grpSp>
        <p:nvGrpSpPr>
          <p:cNvPr id="5" name="Group 4">
            <a:extLst>
              <a:ext uri="{FF2B5EF4-FFF2-40B4-BE49-F238E27FC236}">
                <a16:creationId xmlns:a16="http://schemas.microsoft.com/office/drawing/2014/main" id="{D417F020-3D5A-F0A9-CAD6-9EA8B8F0D2D2}"/>
              </a:ext>
            </a:extLst>
          </p:cNvPr>
          <p:cNvGrpSpPr/>
          <p:nvPr/>
        </p:nvGrpSpPr>
        <p:grpSpPr>
          <a:xfrm>
            <a:off x="3147934" y="1457190"/>
            <a:ext cx="5462666" cy="5035683"/>
            <a:chOff x="5991463" y="1470443"/>
            <a:chExt cx="371475" cy="442912"/>
          </a:xfrm>
        </p:grpSpPr>
        <p:sp>
          <p:nvSpPr>
            <p:cNvPr id="6" name="Donut 5">
              <a:extLst>
                <a:ext uri="{FF2B5EF4-FFF2-40B4-BE49-F238E27FC236}">
                  <a16:creationId xmlns:a16="http://schemas.microsoft.com/office/drawing/2014/main" id="{6ACFB029-5EA9-DFF8-0FF9-9757EF20F5B5}"/>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E1CBA595-6919-BF43-7BEC-656C019E969E}"/>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 name="Rounded Rectangle 7">
            <a:extLst>
              <a:ext uri="{FF2B5EF4-FFF2-40B4-BE49-F238E27FC236}">
                <a16:creationId xmlns:a16="http://schemas.microsoft.com/office/drawing/2014/main" id="{BBF3016A-163D-2614-4CB9-EEB1A2E86693}"/>
              </a:ext>
            </a:extLst>
          </p:cNvPr>
          <p:cNvSpPr/>
          <p:nvPr/>
        </p:nvSpPr>
        <p:spPr>
          <a:xfrm>
            <a:off x="8145905" y="2292229"/>
            <a:ext cx="3992380" cy="1993691"/>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But one </a:t>
            </a:r>
            <a:r>
              <a:rPr lang="en-US" sz="2400" b="1" dirty="0"/>
              <a:t>big global lock </a:t>
            </a:r>
            <a:r>
              <a:rPr lang="en-US" sz="2400" dirty="0"/>
              <a:t>does not </a:t>
            </a:r>
            <a:r>
              <a:rPr lang="en-US" sz="2400" b="1" dirty="0">
                <a:solidFill>
                  <a:schemeClr val="accent6">
                    <a:lumMod val="75000"/>
                  </a:schemeClr>
                </a:solidFill>
              </a:rPr>
              <a:t>concurrency</a:t>
            </a:r>
            <a:r>
              <a:rPr lang="en-US" sz="2400" dirty="0"/>
              <a:t> make!</a:t>
            </a:r>
          </a:p>
        </p:txBody>
      </p:sp>
    </p:spTree>
    <p:extLst>
      <p:ext uri="{BB962C8B-B14F-4D97-AF65-F5344CB8AC3E}">
        <p14:creationId xmlns:p14="http://schemas.microsoft.com/office/powerpoint/2010/main" val="267311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42</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Tree>
    <p:extLst>
      <p:ext uri="{BB962C8B-B14F-4D97-AF65-F5344CB8AC3E}">
        <p14:creationId xmlns:p14="http://schemas.microsoft.com/office/powerpoint/2010/main" val="381302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43</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
        <p:nvSpPr>
          <p:cNvPr id="3" name="Rounded Rectangular Callout 2">
            <a:extLst>
              <a:ext uri="{FF2B5EF4-FFF2-40B4-BE49-F238E27FC236}">
                <a16:creationId xmlns:a16="http://schemas.microsoft.com/office/drawing/2014/main" id="{38B8D17A-6F66-40F5-9329-FB6A4C740A48}"/>
              </a:ext>
            </a:extLst>
          </p:cNvPr>
          <p:cNvSpPr/>
          <p:nvPr/>
        </p:nvSpPr>
        <p:spPr>
          <a:xfrm>
            <a:off x="10313233" y="2113612"/>
            <a:ext cx="1864164" cy="1803179"/>
          </a:xfrm>
          <a:prstGeom prst="wedgeRoundRectCallout">
            <a:avLst>
              <a:gd name="adj1" fmla="val -102485"/>
              <a:gd name="adj2" fmla="val -31544"/>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We can talk about the invariant on a single lock</a:t>
            </a:r>
          </a:p>
        </p:txBody>
      </p:sp>
    </p:spTree>
    <p:extLst>
      <p:ext uri="{BB962C8B-B14F-4D97-AF65-F5344CB8AC3E}">
        <p14:creationId xmlns:p14="http://schemas.microsoft.com/office/powerpoint/2010/main" val="9141256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44</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a:effectLst>
            <a:glow rad="495300">
              <a:schemeClr val="accent6">
                <a:satMod val="175000"/>
                <a:alpha val="40000"/>
              </a:schemeClr>
            </a:glow>
          </a:effectLst>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a:effectLst>
            <a:glow rad="495300">
              <a:schemeClr val="accent6">
                <a:satMod val="175000"/>
                <a:alpha val="40000"/>
              </a:schemeClr>
            </a:glow>
          </a:effectLst>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a:effectLst>
            <a:glow rad="495300">
              <a:schemeClr val="accent6">
                <a:satMod val="175000"/>
                <a:alpha val="40000"/>
              </a:schemeClr>
            </a:glow>
          </a:effectLst>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a:effectLst>
            <a:glow rad="495300">
              <a:schemeClr val="accent6">
                <a:satMod val="175000"/>
                <a:alpha val="40000"/>
              </a:schemeClr>
            </a:glow>
          </a:effectLst>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a:effectLst>
            <a:glow rad="495300">
              <a:schemeClr val="accent6">
                <a:satMod val="175000"/>
                <a:alpha val="40000"/>
              </a:schemeClr>
            </a:glow>
          </a:effectLst>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a:effectLst>
            <a:glow rad="495300">
              <a:schemeClr val="accent6">
                <a:satMod val="175000"/>
                <a:alpha val="40000"/>
              </a:schemeClr>
            </a:glow>
          </a:effectLst>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a:effectLst>
            <a:glow rad="495300">
              <a:schemeClr val="accent6">
                <a:satMod val="175000"/>
                <a:alpha val="40000"/>
              </a:schemeClr>
            </a:glow>
          </a:effectLst>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a:effectLst>
            <a:glow rad="495300">
              <a:schemeClr val="accent6">
                <a:satMod val="175000"/>
                <a:alpha val="40000"/>
              </a:schemeClr>
            </a:glow>
          </a:effectLst>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a:effectLst>
            <a:glow rad="495300">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a:effectLst>
            <a:glow rad="495300">
              <a:schemeClr val="accent6">
                <a:satMod val="175000"/>
                <a:alpha val="40000"/>
              </a:schemeClr>
            </a:glow>
          </a:effectLst>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a:effectLst>
            <a:glow rad="495300">
              <a:schemeClr val="accent6">
                <a:satMod val="175000"/>
                <a:alpha val="40000"/>
              </a:schemeClr>
            </a:glow>
          </a:effectLst>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
        <p:nvSpPr>
          <p:cNvPr id="43" name="Rounded Rectangle 42">
            <a:extLst>
              <a:ext uri="{FF2B5EF4-FFF2-40B4-BE49-F238E27FC236}">
                <a16:creationId xmlns:a16="http://schemas.microsoft.com/office/drawing/2014/main" id="{1A825211-2F50-741A-F98B-B4FA1E20874C}"/>
              </a:ext>
            </a:extLst>
          </p:cNvPr>
          <p:cNvSpPr/>
          <p:nvPr/>
        </p:nvSpPr>
        <p:spPr>
          <a:xfrm>
            <a:off x="10014799" y="4275999"/>
            <a:ext cx="2040057" cy="1990242"/>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But how do we relate </a:t>
            </a:r>
            <a:r>
              <a:rPr lang="en-US" sz="2000" b="1" dirty="0"/>
              <a:t>all</a:t>
            </a:r>
            <a:r>
              <a:rPr lang="en-US" sz="2000" dirty="0"/>
              <a:t> the locks together?</a:t>
            </a:r>
          </a:p>
        </p:txBody>
      </p:sp>
      <p:sp>
        <p:nvSpPr>
          <p:cNvPr id="41" name="Rounded Rectangle 40">
            <a:extLst>
              <a:ext uri="{FF2B5EF4-FFF2-40B4-BE49-F238E27FC236}">
                <a16:creationId xmlns:a16="http://schemas.microsoft.com/office/drawing/2014/main" id="{6823AAB1-0F77-592D-D7BB-7D7C3CC9F2F8}"/>
              </a:ext>
            </a:extLst>
          </p:cNvPr>
          <p:cNvSpPr/>
          <p:nvPr/>
        </p:nvSpPr>
        <p:spPr>
          <a:xfrm>
            <a:off x="10313233" y="2096199"/>
            <a:ext cx="1878767" cy="1803179"/>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solidFill>
                  <a:schemeClr val="tx1"/>
                </a:solidFill>
              </a:rPr>
              <a:t>We can talk about the invariant on a single lock</a:t>
            </a:r>
          </a:p>
        </p:txBody>
      </p:sp>
    </p:spTree>
    <p:extLst>
      <p:ext uri="{BB962C8B-B14F-4D97-AF65-F5344CB8AC3E}">
        <p14:creationId xmlns:p14="http://schemas.microsoft.com/office/powerpoint/2010/main" val="11365733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What </a:t>
            </a:r>
            <a:r>
              <a:rPr lang="en-US" i="1" dirty="0"/>
              <a:t>is</a:t>
            </a:r>
            <a:r>
              <a:rPr lang="en-US" dirty="0"/>
              <a:t> concurrency, generally?</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2712380"/>
            <a:ext cx="10515600" cy="1433240"/>
          </a:xfrm>
        </p:spPr>
        <p:txBody>
          <a:bodyPr/>
          <a:lstStyle/>
          <a:p>
            <a:pPr marL="0" indent="0" algn="ctr">
              <a:buNone/>
            </a:pPr>
            <a:r>
              <a:rPr lang="en-US" dirty="0"/>
              <a:t>True </a:t>
            </a:r>
            <a:r>
              <a:rPr lang="en-US" b="1" dirty="0"/>
              <a:t>Concurrency</a:t>
            </a:r>
            <a:r>
              <a:rPr lang="en-US" dirty="0"/>
              <a:t> requires us to have </a:t>
            </a:r>
            <a:r>
              <a:rPr lang="en-US" b="1" dirty="0"/>
              <a:t>multiple</a:t>
            </a:r>
            <a:r>
              <a:rPr lang="en-US" dirty="0"/>
              <a:t> components that can be </a:t>
            </a:r>
            <a:r>
              <a:rPr lang="en-US" i="1" dirty="0"/>
              <a:t>owned</a:t>
            </a:r>
            <a:r>
              <a:rPr lang="en-US" dirty="0"/>
              <a:t> and </a:t>
            </a:r>
            <a:r>
              <a:rPr lang="en-US" i="1" dirty="0"/>
              <a:t>operated on </a:t>
            </a:r>
            <a:r>
              <a:rPr lang="en-US" dirty="0"/>
              <a:t>independently and simultaneously</a:t>
            </a:r>
            <a:endParaRPr lang="en-US" i="1" dirty="0"/>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45</a:t>
            </a:fld>
            <a:endParaRPr lang="en-US" dirty="0"/>
          </a:p>
        </p:txBody>
      </p:sp>
    </p:spTree>
    <p:extLst>
      <p:ext uri="{BB962C8B-B14F-4D97-AF65-F5344CB8AC3E}">
        <p14:creationId xmlns:p14="http://schemas.microsoft.com/office/powerpoint/2010/main" val="157776351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pider Web File Transparent HQ PNG Download | FreePNGImg">
            <a:extLst>
              <a:ext uri="{FF2B5EF4-FFF2-40B4-BE49-F238E27FC236}">
                <a16:creationId xmlns:a16="http://schemas.microsoft.com/office/drawing/2014/main" id="{9F2134F0-8C58-0DA0-8871-462329F6C7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979808">
            <a:off x="800316" y="2502719"/>
            <a:ext cx="8031119" cy="397608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But how do we reason globally?</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46</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5" name="Rounded Rectangle 44">
            <a:extLst>
              <a:ext uri="{FF2B5EF4-FFF2-40B4-BE49-F238E27FC236}">
                <a16:creationId xmlns:a16="http://schemas.microsoft.com/office/drawing/2014/main" id="{D4A73832-10F4-E5F2-683F-C129152DEA51}"/>
              </a:ext>
            </a:extLst>
          </p:cNvPr>
          <p:cNvSpPr/>
          <p:nvPr/>
        </p:nvSpPr>
        <p:spPr>
          <a:xfrm>
            <a:off x="9122980" y="1796283"/>
            <a:ext cx="2983962" cy="1977732"/>
          </a:xfrm>
          <a:prstGeom prst="roundRect">
            <a:avLst/>
          </a:prstGeom>
          <a:solidFill>
            <a:schemeClr val="accent4">
              <a:lumMod val="20000"/>
              <a:lumOff val="80000"/>
            </a:schemeClr>
          </a:solidFill>
          <a:ln w="57150">
            <a:solidFill>
              <a:schemeClr val="accent4">
                <a:lumMod val="50000"/>
              </a:schemeClr>
            </a:solidFill>
          </a:ln>
          <a:effectLst>
            <a:glow rad="139700">
              <a:schemeClr val="accent4">
                <a:satMod val="175000"/>
                <a:alpha val="40000"/>
              </a:schemeClr>
            </a:glow>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need an invariant that “reaches across space”</a:t>
            </a:r>
          </a:p>
        </p:txBody>
      </p:sp>
    </p:spTree>
    <p:extLst>
      <p:ext uri="{BB962C8B-B14F-4D97-AF65-F5344CB8AC3E}">
        <p14:creationId xmlns:p14="http://schemas.microsoft.com/office/powerpoint/2010/main" val="1283701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47</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674556"/>
            <a:ext cx="4209278" cy="617190"/>
          </a:xfrm>
          <a:prstGeom prst="roundRect">
            <a:avLst/>
          </a:prstGeom>
          <a:no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981584"/>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4291746"/>
            <a:ext cx="191137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5079596"/>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981584"/>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981584"/>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981584"/>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5079596"/>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5084269"/>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5079596"/>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4291746"/>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4291746"/>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4291746"/>
            <a:ext cx="182326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836913"/>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836913"/>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836913"/>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810614"/>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822944"/>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822944"/>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822944"/>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850456"/>
            <a:ext cx="1436878" cy="400110"/>
          </a:xfrm>
          <a:prstGeom prst="rect">
            <a:avLst/>
          </a:prstGeom>
          <a:noFill/>
        </p:spPr>
        <p:txBody>
          <a:bodyPr wrap="square" rtlCol="0">
            <a:spAutoFit/>
          </a:bodyPr>
          <a:lstStyle/>
          <a:p>
            <a:r>
              <a:rPr lang="en-US" sz="2000" dirty="0"/>
              <a:t>Thread 8</a:t>
            </a:r>
          </a:p>
        </p:txBody>
      </p:sp>
      <p:sp>
        <p:nvSpPr>
          <p:cNvPr id="44" name="Rounded Rectangle 43">
            <a:extLst>
              <a:ext uri="{FF2B5EF4-FFF2-40B4-BE49-F238E27FC236}">
                <a16:creationId xmlns:a16="http://schemas.microsoft.com/office/drawing/2014/main" id="{549CECC6-CC92-BEA3-0993-B1C0857F1A1A}"/>
              </a:ext>
            </a:extLst>
          </p:cNvPr>
          <p:cNvSpPr/>
          <p:nvPr/>
        </p:nvSpPr>
        <p:spPr>
          <a:xfrm>
            <a:off x="151318" y="1567293"/>
            <a:ext cx="1911375" cy="2795048"/>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These components, owned by different threads, need to coordinate somehow</a:t>
            </a:r>
          </a:p>
        </p:txBody>
      </p:sp>
    </p:spTree>
    <p:extLst>
      <p:ext uri="{BB962C8B-B14F-4D97-AF65-F5344CB8AC3E}">
        <p14:creationId xmlns:p14="http://schemas.microsoft.com/office/powerpoint/2010/main" val="16618571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pider Web File Transparent HQ PNG Download | FreePNGImg">
            <a:extLst>
              <a:ext uri="{FF2B5EF4-FFF2-40B4-BE49-F238E27FC236}">
                <a16:creationId xmlns:a16="http://schemas.microsoft.com/office/drawing/2014/main" id="{04F962E6-7516-7992-39BE-D158F0243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1875" y="2000951"/>
            <a:ext cx="8559688" cy="33060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48</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3"/>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447172"/>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447172"/>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447172"/>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420873"/>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433203"/>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433203"/>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433203"/>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460715"/>
            <a:ext cx="1436878" cy="400110"/>
          </a:xfrm>
          <a:prstGeom prst="rect">
            <a:avLst/>
          </a:prstGeom>
          <a:noFill/>
        </p:spPr>
        <p:txBody>
          <a:bodyPr wrap="square" rtlCol="0">
            <a:spAutoFit/>
          </a:bodyPr>
          <a:lstStyle/>
          <a:p>
            <a:r>
              <a:rPr lang="en-US" sz="2000" dirty="0"/>
              <a:t>Thread 8</a:t>
            </a:r>
          </a:p>
        </p:txBody>
      </p:sp>
      <p:sp>
        <p:nvSpPr>
          <p:cNvPr id="20" name="Rounded Rectangle 19">
            <a:extLst>
              <a:ext uri="{FF2B5EF4-FFF2-40B4-BE49-F238E27FC236}">
                <a16:creationId xmlns:a16="http://schemas.microsoft.com/office/drawing/2014/main" id="{F43D22ED-8C28-75BA-CD0F-9E2866E9B1F7}"/>
              </a:ext>
            </a:extLst>
          </p:cNvPr>
          <p:cNvSpPr/>
          <p:nvPr/>
        </p:nvSpPr>
        <p:spPr>
          <a:xfrm>
            <a:off x="151318" y="1567293"/>
            <a:ext cx="1911375" cy="2795048"/>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These components, owned by different threads, need to coordinate somehow</a:t>
            </a:r>
          </a:p>
        </p:txBody>
      </p:sp>
    </p:spTree>
    <p:extLst>
      <p:ext uri="{BB962C8B-B14F-4D97-AF65-F5344CB8AC3E}">
        <p14:creationId xmlns:p14="http://schemas.microsoft.com/office/powerpoint/2010/main" val="1632020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49</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17731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5</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1536174"/>
            <a:ext cx="1909997" cy="10871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50</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57940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2936414"/>
            <a:ext cx="5727489" cy="2909750"/>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51</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332946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3" name="Rectangle 2">
            <a:extLst>
              <a:ext uri="{FF2B5EF4-FFF2-40B4-BE49-F238E27FC236}">
                <a16:creationId xmlns:a16="http://schemas.microsoft.com/office/drawing/2014/main" id="{4106DB5A-A959-7F72-D4DB-3937DBD7F4B3}"/>
              </a:ext>
            </a:extLst>
          </p:cNvPr>
          <p:cNvSpPr/>
          <p:nvPr/>
        </p:nvSpPr>
        <p:spPr>
          <a:xfrm>
            <a:off x="6434532" y="1386209"/>
            <a:ext cx="3998622" cy="365048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52</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9374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435779" y="5193711"/>
            <a:ext cx="5496392" cy="1664289"/>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53</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77348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864248" y="5811391"/>
            <a:ext cx="4198494" cy="3652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54</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5" name="Rounded Rectangular Callout 4">
            <a:extLst>
              <a:ext uri="{FF2B5EF4-FFF2-40B4-BE49-F238E27FC236}">
                <a16:creationId xmlns:a16="http://schemas.microsoft.com/office/drawing/2014/main" id="{FC2643A9-1CFF-2ABD-56D8-98FEC84B1FA3}"/>
              </a:ext>
            </a:extLst>
          </p:cNvPr>
          <p:cNvSpPr/>
          <p:nvPr/>
        </p:nvSpPr>
        <p:spPr>
          <a:xfrm>
            <a:off x="1843790" y="5568047"/>
            <a:ext cx="2923082" cy="1153429"/>
          </a:xfrm>
          <a:prstGeom prst="wedgeRoundRectCallout">
            <a:avLst>
              <a:gd name="adj1" fmla="val 113526"/>
              <a:gd name="adj2" fmla="val -18076"/>
              <a:gd name="adj3" fmla="val 16667"/>
            </a:avLst>
          </a:prstGeom>
          <a:solidFill>
            <a:schemeClr val="accent3">
              <a:lumMod val="20000"/>
              <a:lumOff val="80000"/>
            </a:schemeClr>
          </a:solidFill>
          <a:ln w="57150">
            <a:solidFill>
              <a:srgbClr val="00206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Who</a:t>
            </a:r>
            <a:r>
              <a:rPr lang="en-US" sz="2400" dirty="0"/>
              <a:t> maintains this invariant?</a:t>
            </a:r>
            <a:endParaRPr lang="en-US" sz="2400" b="1" dirty="0"/>
          </a:p>
        </p:txBody>
      </p:sp>
    </p:spTree>
    <p:extLst>
      <p:ext uri="{BB962C8B-B14F-4D97-AF65-F5344CB8AC3E}">
        <p14:creationId xmlns:p14="http://schemas.microsoft.com/office/powerpoint/2010/main" val="23491375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6300-5887-ED94-124E-86D11E0AC3F4}"/>
              </a:ext>
            </a:extLst>
          </p:cNvPr>
          <p:cNvSpPr>
            <a:spLocks noGrp="1"/>
          </p:cNvSpPr>
          <p:nvPr>
            <p:ph type="title"/>
          </p:nvPr>
        </p:nvSpPr>
        <p:spPr/>
        <p:txBody>
          <a:bodyPr/>
          <a:lstStyle/>
          <a:p>
            <a:r>
              <a:rPr lang="en-US" dirty="0" err="1"/>
              <a:t>Verus’s</a:t>
            </a:r>
            <a:r>
              <a:rPr lang="en-US" dirty="0"/>
              <a:t> System: </a:t>
            </a:r>
            <a:r>
              <a:rPr lang="en-US" b="1" dirty="0" err="1"/>
              <a:t>VerusSync</a:t>
            </a:r>
            <a:endParaRPr lang="en-US" b="1" dirty="0"/>
          </a:p>
        </p:txBody>
      </p:sp>
      <p:sp>
        <p:nvSpPr>
          <p:cNvPr id="3" name="Content Placeholder 2">
            <a:extLst>
              <a:ext uri="{FF2B5EF4-FFF2-40B4-BE49-F238E27FC236}">
                <a16:creationId xmlns:a16="http://schemas.microsoft.com/office/drawing/2014/main" id="{95C1018B-F54A-6936-D33C-4A44D1736078}"/>
              </a:ext>
            </a:extLst>
          </p:cNvPr>
          <p:cNvSpPr>
            <a:spLocks noGrp="1"/>
          </p:cNvSpPr>
          <p:nvPr>
            <p:ph idx="1"/>
          </p:nvPr>
        </p:nvSpPr>
        <p:spPr/>
        <p:txBody>
          <a:bodyPr/>
          <a:lstStyle/>
          <a:p>
            <a:r>
              <a:rPr lang="en-US" dirty="0"/>
              <a:t>Provides a means for “space-reaching invariants”</a:t>
            </a:r>
          </a:p>
          <a:p>
            <a:r>
              <a:rPr lang="en-US" dirty="0"/>
              <a:t>Acknowledges that real systems need invariants a </a:t>
            </a:r>
            <a:r>
              <a:rPr lang="en-US" i="1" dirty="0"/>
              <a:t>little</a:t>
            </a:r>
            <a:r>
              <a:rPr lang="en-US" dirty="0"/>
              <a:t> more complicated than two-party agreement.</a:t>
            </a:r>
          </a:p>
        </p:txBody>
      </p:sp>
      <p:sp>
        <p:nvSpPr>
          <p:cNvPr id="4" name="Slide Number Placeholder 3">
            <a:extLst>
              <a:ext uri="{FF2B5EF4-FFF2-40B4-BE49-F238E27FC236}">
                <a16:creationId xmlns:a16="http://schemas.microsoft.com/office/drawing/2014/main" id="{7617D19C-5068-9B4C-4F20-0727DBB25206}"/>
              </a:ext>
            </a:extLst>
          </p:cNvPr>
          <p:cNvSpPr>
            <a:spLocks noGrp="1"/>
          </p:cNvSpPr>
          <p:nvPr>
            <p:ph type="sldNum" sz="quarter" idx="10"/>
          </p:nvPr>
        </p:nvSpPr>
        <p:spPr/>
        <p:txBody>
          <a:bodyPr/>
          <a:lstStyle/>
          <a:p>
            <a:fld id="{6244B543-AA52-EB47-B3A9-0A2A6FE25F7B}" type="slidenum">
              <a:rPr lang="en-US" smtClean="0"/>
              <a:t>55</a:t>
            </a:fld>
            <a:endParaRPr lang="en-US" dirty="0"/>
          </a:p>
        </p:txBody>
      </p:sp>
    </p:spTree>
    <p:extLst>
      <p:ext uri="{BB962C8B-B14F-4D97-AF65-F5344CB8AC3E}">
        <p14:creationId xmlns:p14="http://schemas.microsoft.com/office/powerpoint/2010/main" val="31356567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3 Main components of Concurrency</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56</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3801979" y="1941095"/>
            <a:ext cx="4808621" cy="3994484"/>
          </a:xfrm>
          <a:prstGeom prst="triangle">
            <a:avLst/>
          </a:prstGeom>
          <a:gradFill flip="none" rotWithShape="1">
            <a:gsLst>
              <a:gs pos="0">
                <a:schemeClr val="accent5">
                  <a:lumMod val="5000"/>
                  <a:lumOff val="95000"/>
                </a:schemeClr>
              </a:gs>
              <a:gs pos="86000">
                <a:schemeClr val="accent5">
                  <a:lumMod val="45000"/>
                  <a:lumOff val="55000"/>
                </a:schemeClr>
              </a:gs>
              <a:gs pos="92000">
                <a:schemeClr val="accent5">
                  <a:lumMod val="45000"/>
                  <a:lumOff val="55000"/>
                </a:schemeClr>
              </a:gs>
              <a:gs pos="100000">
                <a:schemeClr val="accent5">
                  <a:lumMod val="30000"/>
                  <a:lumOff val="70000"/>
                </a:schemeClr>
              </a:gs>
            </a:gsLst>
            <a:lin ang="5400000" scaled="1"/>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B2069FBE-F54E-E5BC-2CC1-CD0591AE2D21}"/>
              </a:ext>
            </a:extLst>
          </p:cNvPr>
          <p:cNvSpPr txBox="1"/>
          <p:nvPr/>
        </p:nvSpPr>
        <p:spPr>
          <a:xfrm>
            <a:off x="4780546" y="1492364"/>
            <a:ext cx="3625515" cy="461665"/>
          </a:xfrm>
          <a:prstGeom prst="rect">
            <a:avLst/>
          </a:prstGeom>
          <a:noFill/>
        </p:spPr>
        <p:txBody>
          <a:bodyPr wrap="square" rtlCol="0">
            <a:spAutoFit/>
          </a:bodyPr>
          <a:lstStyle/>
          <a:p>
            <a:r>
              <a:rPr lang="en-US" sz="2400" dirty="0"/>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967789" y="6022854"/>
            <a:ext cx="3625515" cy="461665"/>
          </a:xfrm>
          <a:prstGeom prst="rect">
            <a:avLst/>
          </a:prstGeom>
          <a:noFill/>
        </p:spPr>
        <p:txBody>
          <a:bodyPr wrap="square" rtlCol="0">
            <a:spAutoFit/>
          </a:bodyPr>
          <a:lstStyle/>
          <a:p>
            <a:r>
              <a:rPr lang="en-US" sz="2400" dirty="0"/>
              <a:t>Invariants</a:t>
            </a:r>
          </a:p>
        </p:txBody>
      </p:sp>
      <p:sp>
        <p:nvSpPr>
          <p:cNvPr id="8" name="Oval 7">
            <a:extLst>
              <a:ext uri="{FF2B5EF4-FFF2-40B4-BE49-F238E27FC236}">
                <a16:creationId xmlns:a16="http://schemas.microsoft.com/office/drawing/2014/main" id="{17988B96-4B26-BEAE-1815-2007CAFBFB0D}"/>
              </a:ext>
            </a:extLst>
          </p:cNvPr>
          <p:cNvSpPr/>
          <p:nvPr/>
        </p:nvSpPr>
        <p:spPr>
          <a:xfrm>
            <a:off x="8037095" y="5365636"/>
            <a:ext cx="1187116" cy="1173277"/>
          </a:xfrm>
          <a:prstGeom prst="ellipse">
            <a:avLst/>
          </a:prstGeom>
          <a:solidFill>
            <a:schemeClr val="accent5">
              <a:lumMod val="40000"/>
              <a:lumOff val="6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4400" dirty="0"/>
              <a:t>?</a:t>
            </a:r>
          </a:p>
        </p:txBody>
      </p:sp>
    </p:spTree>
    <p:extLst>
      <p:ext uri="{BB962C8B-B14F-4D97-AF65-F5344CB8AC3E}">
        <p14:creationId xmlns:p14="http://schemas.microsoft.com/office/powerpoint/2010/main" val="2277251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FFF00"/>
                </a:highlight>
              </a:rPr>
              <a:t>out of the memory-safety guaranteed by Rust’s type system</a:t>
            </a:r>
            <a:endParaRPr lang="en-US" b="1" dirty="0">
              <a:highlight>
                <a:srgbClr val="FFFF00"/>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6</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FF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This seems pretty bad — doesn’t </a:t>
            </a:r>
            <a:r>
              <a:rPr lang="en-US" sz="3200" dirty="0" err="1"/>
              <a:t>Verus</a:t>
            </a:r>
            <a:r>
              <a:rPr lang="en-US" sz="3200" dirty="0"/>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7</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8</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9</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2016</TotalTime>
  <Words>4205</Words>
  <Application>Microsoft Macintosh PowerPoint</Application>
  <PresentationFormat>Widescreen</PresentationFormat>
  <Paragraphs>667</Paragraphs>
  <Slides>56</Slides>
  <Notes>15</Notes>
  <HiddenSlides>4</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56</vt:i4>
      </vt:variant>
    </vt:vector>
  </HeadingPairs>
  <TitlesOfParts>
    <vt:vector size="68" baseType="lpstr">
      <vt:lpstr>Aptos</vt:lpstr>
      <vt:lpstr>Arial</vt:lpstr>
      <vt:lpstr>Calibri</vt:lpstr>
      <vt:lpstr>Calibri Light</vt:lpstr>
      <vt:lpstr>Comic Sans MS</vt:lpstr>
      <vt:lpstr>Consolas</vt:lpstr>
      <vt:lpstr>Gabriola</vt:lpstr>
      <vt:lpstr>October Crow</vt:lpstr>
      <vt:lpstr>Source Code Pro</vt:lpstr>
      <vt:lpstr>System Font Regular</vt:lpstr>
      <vt:lpstr>Trattatello</vt:lpstr>
      <vt:lpstr>ParnoTheme</vt:lpstr>
      <vt:lpstr>Advanced Topics</vt:lpstr>
      <vt:lpstr>PowerPoint Presentation</vt:lpstr>
      <vt:lpstr>PowerPoint Presentation</vt:lpstr>
      <vt:lpstr>PowerPoint Presentation</vt:lpstr>
      <vt:lpstr>What is unsafe code?</vt:lpstr>
      <vt:lpstr>What is unsafe code?</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[PPtr demo]</vt:lpstr>
      <vt:lpstr>PowerPoint Presentation</vt:lpstr>
      <vt:lpstr>What is interior mutability?</vt:lpstr>
      <vt:lpstr>What is interior mutability?</vt:lpstr>
      <vt:lpstr>[RwLock demo]</vt:lpstr>
      <vt:lpstr>Interior mutability types</vt:lpstr>
      <vt:lpstr>Interior mutability types</vt:lpstr>
      <vt:lpstr>Interior mutability types</vt:lpstr>
      <vt:lpstr>What is interior mutability?</vt:lpstr>
      <vt:lpstr>Interior mutability encapsulates mutation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Adding a specification</vt:lpstr>
      <vt:lpstr>Adding a specification</vt:lpstr>
      <vt:lpstr>Example: Memoizing a deterministic fn</vt:lpstr>
      <vt:lpstr>One last question</vt:lpstr>
      <vt:lpstr>PowerPoint Presentation</vt:lpstr>
      <vt:lpstr>We already covered locks actually …</vt:lpstr>
      <vt:lpstr>Realistic systems use fine-grained locks</vt:lpstr>
      <vt:lpstr>Realistic systems use fine-grained locks</vt:lpstr>
      <vt:lpstr>Realistic systems use fine-grained locks</vt:lpstr>
      <vt:lpstr>What is concurrency, generally?</vt:lpstr>
      <vt:lpstr>But how do we reason globally?</vt:lpstr>
      <vt:lpstr>Example 2: Producer/consumer queue</vt:lpstr>
      <vt:lpstr>Example 2: Producer/consumer queue</vt:lpstr>
      <vt:lpstr>Example 3: “Agreement”</vt:lpstr>
      <vt:lpstr>Example 3: “Agreement”</vt:lpstr>
      <vt:lpstr>Example 3: “Agreement”</vt:lpstr>
      <vt:lpstr>Example 3: “Agreement”</vt:lpstr>
      <vt:lpstr>Example 3: “Agreement”</vt:lpstr>
      <vt:lpstr>Example 3: “Agreement”</vt:lpstr>
      <vt:lpstr>Verus’s System: VerusSync</vt:lpstr>
      <vt:lpstr>3 Main components of Concurrency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Travis Hance</cp:lastModifiedBy>
  <cp:revision>25</cp:revision>
  <dcterms:created xsi:type="dcterms:W3CDTF">2024-10-22T23:37:27Z</dcterms:created>
  <dcterms:modified xsi:type="dcterms:W3CDTF">2024-10-30T00:40:04Z</dcterms:modified>
</cp:coreProperties>
</file>

<file path=docProps/thumbnail.jpeg>
</file>